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9"/>
  </p:notesMasterIdLst>
  <p:sldIdLst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AE42A96B-7E62-4014-B449-A4D51EC5E5FB}">
      <dgm:prSet/>
      <dgm:spPr/>
      <dgm:t>
        <a:bodyPr/>
        <a:lstStyle/>
        <a:p>
          <a:pPr>
            <a:defRPr cap="all"/>
          </a:pPr>
          <a:r>
            <a:rPr lang="en-US" dirty="0"/>
            <a:t>Label Lorem Ipsum</a:t>
          </a:r>
        </a:p>
      </dgm:t>
    </dgm:pt>
    <dgm:pt modelId="{ED0514A6-DFC1-4857-8989-12B35FE4DE1E}" type="parTrans" cxnId="{836FE673-F6E6-4AA1-94BA-61A25F2DC156}">
      <dgm:prSet/>
      <dgm:spPr/>
      <dgm:t>
        <a:bodyPr/>
        <a:lstStyle/>
        <a:p>
          <a:endParaRPr lang="en-US"/>
        </a:p>
      </dgm:t>
    </dgm:pt>
    <dgm:pt modelId="{33BB6616-2CD9-4486-9C4C-D49DB381CE48}" type="sibTrans" cxnId="{836FE673-F6E6-4AA1-94BA-61A25F2DC156}">
      <dgm:prSet/>
      <dgm:spPr/>
      <dgm:t>
        <a:bodyPr/>
        <a:lstStyle/>
        <a:p>
          <a:endParaRPr lang="en-US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>
        <dgm:presLayoutVars>
          <dgm:chMax val="1"/>
          <dgm:chPref val="1"/>
        </dgm:presLayoutVars>
      </dgm:prSet>
      <dgm:spPr/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48425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773737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3773737" y="2722117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Label Lorem Ipsum</a:t>
          </a:r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9745A9D-2034-43A0-8CC4-56A06FE630E6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90C348E-FFE0-4E6D-ADF6-D74F6D9755A2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nextslim.github.io/RenzOnly/" TargetMode="External"/><Relationship Id="rId7" Type="http://schemas.openxmlformats.org/officeDocument/2006/relationships/hyperlink" Target="https://github.com/NEXTSLI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renzoonly/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hyperlink" Target="ANZ.ipynb" TargetMode="External"/><Relationship Id="rId12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public.tableau.com/views/ANZDashBoard/Dashboard1?:language=en-US&amp;publish=yes&amp;:display_count=n&amp;:origin=viz_shar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public.tableau.com/views/ANZDashBoard/Dashboard1?:language=en-US&amp;publish=yes&amp;:display_count=n&amp;:origin=viz_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45" y="160866"/>
            <a:ext cx="10782300" cy="905933"/>
          </a:xfrm>
        </p:spPr>
        <p:txBody>
          <a:bodyPr>
            <a:normAutofit/>
          </a:bodyPr>
          <a:lstStyle/>
          <a:p>
            <a:pPr algn="l"/>
            <a:r>
              <a:rPr lang="en-AU" sz="6600" b="1" i="0" dirty="0">
                <a:solidFill>
                  <a:srgbClr val="FFFFFF"/>
                </a:solidFill>
                <a:effectLst/>
                <a:latin typeface="Selawik Light" panose="020B0502040204020203" pitchFamily="34" charset="0"/>
              </a:rPr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0071" y="2478405"/>
            <a:ext cx="9161929" cy="164592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By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RENZO BEJARANO VARELA</a:t>
            </a:r>
            <a:endParaRPr lang="en-US" sz="60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 descr="ANZ Car Insurance - Canstar">
            <a:extLst>
              <a:ext uri="{FF2B5EF4-FFF2-40B4-BE49-F238E27FC236}">
                <a16:creationId xmlns:a16="http://schemas.microsoft.com/office/drawing/2014/main" id="{6D892E6E-007F-4C35-AB0A-AE879F96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" y="4478622"/>
            <a:ext cx="4981574" cy="280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- soroushchehresa/github-readme-linkedin: 📋 A serverless  application to get dynamically generated images from your LinkedIn profile  on your GitHub READMEs">
            <a:hlinkClick r:id="rId5"/>
            <a:extLst>
              <a:ext uri="{FF2B5EF4-FFF2-40B4-BE49-F238E27FC236}">
                <a16:creationId xmlns:a16="http://schemas.microsoft.com/office/drawing/2014/main" id="{78172CFE-0E90-4104-80CC-256B3282C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0"/>
          <a:stretch/>
        </p:blipFill>
        <p:spPr bwMode="auto">
          <a:xfrm>
            <a:off x="9583607" y="3366278"/>
            <a:ext cx="1001110" cy="9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914F73E-B729-4A57-9F00-66258EF8D224}"/>
              </a:ext>
            </a:extLst>
          </p:cNvPr>
          <p:cNvSpPr/>
          <p:nvPr/>
        </p:nvSpPr>
        <p:spPr>
          <a:xfrm>
            <a:off x="10855864" y="3351879"/>
            <a:ext cx="1015834" cy="993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2" descr="GitHub - soroushchehresa/github-readme-linkedin: 📋 A serverless  application to get dynamically generated images from your LinkedIn profile  on your GitHub READMEs">
            <a:hlinkClick r:id="rId7"/>
            <a:extLst>
              <a:ext uri="{FF2B5EF4-FFF2-40B4-BE49-F238E27FC236}">
                <a16:creationId xmlns:a16="http://schemas.microsoft.com/office/drawing/2014/main" id="{D60F7CD7-9CAF-4566-824D-9719A362B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40"/>
          <a:stretch/>
        </p:blipFill>
        <p:spPr bwMode="auto">
          <a:xfrm>
            <a:off x="10819627" y="3326082"/>
            <a:ext cx="1088308" cy="10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380372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Diagram, timeline&#10;&#10;Description automatically generated">
            <a:hlinkClick r:id="rId7" action="ppaction://hlinkfile"/>
            <a:extLst>
              <a:ext uri="{FF2B5EF4-FFF2-40B4-BE49-F238E27FC236}">
                <a16:creationId xmlns:a16="http://schemas.microsoft.com/office/drawing/2014/main" id="{77DEBF2D-766E-472B-AEF9-A9E35D8D6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57225"/>
            <a:ext cx="12192001" cy="6200776"/>
          </a:xfrm>
          <a:prstGeom prst="rect">
            <a:avLst/>
          </a:prstGeom>
        </p:spPr>
      </p:pic>
      <p:pic>
        <p:nvPicPr>
          <p:cNvPr id="2050" name="Picture 2" descr="Tableau - Workforce EdTech">
            <a:hlinkClick r:id="rId9"/>
            <a:extLst>
              <a:ext uri="{FF2B5EF4-FFF2-40B4-BE49-F238E27FC236}">
                <a16:creationId xmlns:a16="http://schemas.microsoft.com/office/drawing/2014/main" id="{B7CBCB7C-0B6F-4B22-AAAE-7481DD300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1"/>
          <a:stretch/>
        </p:blipFill>
        <p:spPr bwMode="auto">
          <a:xfrm>
            <a:off x="9091914" y="1912525"/>
            <a:ext cx="2669219" cy="255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2E509E-45DE-4E3B-A8D0-961150AD7C8D}"/>
              </a:ext>
            </a:extLst>
          </p:cNvPr>
          <p:cNvSpPr/>
          <p:nvPr/>
        </p:nvSpPr>
        <p:spPr>
          <a:xfrm>
            <a:off x="76199" y="3917576"/>
            <a:ext cx="1878107" cy="1658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36433-EBD2-485C-A8AD-BDBD2E0B9916}"/>
              </a:ext>
            </a:extLst>
          </p:cNvPr>
          <p:cNvSpPr/>
          <p:nvPr/>
        </p:nvSpPr>
        <p:spPr>
          <a:xfrm>
            <a:off x="345141" y="1282226"/>
            <a:ext cx="2624978" cy="301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7F9DF44-330B-4EF0-85AD-D1DC7C24B9DD}"/>
              </a:ext>
            </a:extLst>
          </p:cNvPr>
          <p:cNvSpPr txBox="1">
            <a:spLocks/>
          </p:cNvSpPr>
          <p:nvPr/>
        </p:nvSpPr>
        <p:spPr>
          <a:xfrm>
            <a:off x="6424612" y="-5916"/>
            <a:ext cx="10772775" cy="924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PROCESS OVERVIEW </a:t>
            </a:r>
          </a:p>
        </p:txBody>
      </p:sp>
      <p:pic>
        <p:nvPicPr>
          <p:cNvPr id="16" name="Google Shape;70;p14">
            <a:extLst>
              <a:ext uri="{FF2B5EF4-FFF2-40B4-BE49-F238E27FC236}">
                <a16:creationId xmlns:a16="http://schemas.microsoft.com/office/drawing/2014/main" id="{9AA20DAD-C7CA-42EA-B2EE-EBBF4B5425B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9900" y="735782"/>
            <a:ext cx="9143999" cy="190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13909-828A-47F3-B0E6-1C8CC0008C9B}"/>
              </a:ext>
            </a:extLst>
          </p:cNvPr>
          <p:cNvSpPr txBox="1"/>
          <p:nvPr/>
        </p:nvSpPr>
        <p:spPr>
          <a:xfrm>
            <a:off x="8982076" y="1368034"/>
            <a:ext cx="32099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3. Interactive Dashboard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7445ED-6617-469C-A40B-35412BA8E5FD}"/>
              </a:ext>
            </a:extLst>
          </p:cNvPr>
          <p:cNvGrpSpPr/>
          <p:nvPr/>
        </p:nvGrpSpPr>
        <p:grpSpPr>
          <a:xfrm>
            <a:off x="0" y="1385816"/>
            <a:ext cx="3133725" cy="3332081"/>
            <a:chOff x="0" y="1385816"/>
            <a:chExt cx="3133725" cy="3332081"/>
          </a:xfrm>
        </p:grpSpPr>
        <p:pic>
          <p:nvPicPr>
            <p:cNvPr id="13" name="Picture 6" descr="How to Register a Death with ANZ Bank – Life Ledger">
              <a:extLst>
                <a:ext uri="{FF2B5EF4-FFF2-40B4-BE49-F238E27FC236}">
                  <a16:creationId xmlns:a16="http://schemas.microsoft.com/office/drawing/2014/main" id="{66949364-FC3E-4B48-A0A1-A04D48BEE5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3" r="27341" b="3158"/>
            <a:stretch/>
          </p:blipFill>
          <p:spPr bwMode="auto">
            <a:xfrm>
              <a:off x="438914" y="2090933"/>
              <a:ext cx="2285875" cy="1764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Microsoft Excel Is A Spreadsheet Software, Containing - Excel 2013 Logo Png  Transparent PNG - 1025x550 - Free Download on NicePNG">
              <a:extLst>
                <a:ext uri="{FF2B5EF4-FFF2-40B4-BE49-F238E27FC236}">
                  <a16:creationId xmlns:a16="http://schemas.microsoft.com/office/drawing/2014/main" id="{77E750CC-8411-4DB6-B443-B20DC3DEE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297" y="4041307"/>
              <a:ext cx="1387009" cy="676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F06BBE-99B7-4A73-B18C-C49E3D534E2F}"/>
                </a:ext>
              </a:extLst>
            </p:cNvPr>
            <p:cNvSpPr txBox="1"/>
            <p:nvPr/>
          </p:nvSpPr>
          <p:spPr>
            <a:xfrm>
              <a:off x="0" y="1385816"/>
              <a:ext cx="31337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latin typeface="Arial" panose="020B0604020202020204" pitchFamily="34" charset="0"/>
                  <a:cs typeface="Arial" panose="020B0604020202020204" pitchFamily="34" charset="0"/>
                </a:rPr>
                <a:t>1. Data collection and exploration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A127D7-74CF-4168-92CB-6B4245B05CFC}"/>
              </a:ext>
            </a:extLst>
          </p:cNvPr>
          <p:cNvSpPr txBox="1"/>
          <p:nvPr/>
        </p:nvSpPr>
        <p:spPr>
          <a:xfrm>
            <a:off x="4529136" y="5010334"/>
            <a:ext cx="31337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2. ETL Process and insights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335EB-AF43-45A7-A1BD-2C032B4D8B4C}"/>
              </a:ext>
            </a:extLst>
          </p:cNvPr>
          <p:cNvSpPr txBox="1"/>
          <p:nvPr/>
        </p:nvSpPr>
        <p:spPr>
          <a:xfrm>
            <a:off x="9022417" y="4041307"/>
            <a:ext cx="2788582" cy="8891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Design an Interactive dashboard </a:t>
            </a:r>
            <a:r>
              <a:rPr lang="en-US" sz="12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reporting tools that aggregate and display critical metrics</a:t>
            </a:r>
            <a:endParaRPr lang="en-A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924843"/>
          </a:xfrm>
        </p:spPr>
        <p:txBody>
          <a:bodyPr>
            <a:normAutofit/>
          </a:bodyPr>
          <a:lstStyle/>
          <a:p>
            <a:r>
              <a:rPr lang="en-US" dirty="0"/>
              <a:t>GENERAL FINDINGS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E4456F2-44C0-45AB-B6B9-9BD8D17643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64306" y="806500"/>
            <a:ext cx="6427694" cy="47678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Inter"/>
              </a:rPr>
              <a:t>The average balance in a customer account is AUD 14,704 Dollar’s. </a:t>
            </a:r>
          </a:p>
          <a:p>
            <a:pPr marL="0" indent="0" algn="l">
              <a:buNone/>
            </a:pPr>
            <a:endParaRPr lang="en-US" b="0" i="0" dirty="0">
              <a:effectLst/>
              <a:latin typeface="Inter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Inter"/>
              </a:rPr>
              <a:t>The average age of customer who made the transaction is 30 year old.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Inter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effectLst/>
                <a:latin typeface="Inter"/>
              </a:rPr>
              <a:t>The average amount of transaction is approx. AUD 188 Dollar’s.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Inte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Inter"/>
              </a:rPr>
              <a:t> The sex analysis show us, that the Male and Female ratio of customer is approx. 52% and 48% respectively.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oogle Shape;70;p14">
            <a:extLst>
              <a:ext uri="{FF2B5EF4-FFF2-40B4-BE49-F238E27FC236}">
                <a16:creationId xmlns:a16="http://schemas.microsoft.com/office/drawing/2014/main" id="{F07B55BC-7E2D-4147-9551-5C63C2558C1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35782"/>
            <a:ext cx="9143999" cy="1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6CB592C2-8086-4AC7-83A4-F7E9B6C1CF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6" t="15546" r="2461" b="15786"/>
          <a:stretch/>
        </p:blipFill>
        <p:spPr>
          <a:xfrm>
            <a:off x="0" y="5767625"/>
            <a:ext cx="12192000" cy="10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747EB3-6EC3-4D6A-A8CC-495EC79B0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4" t="23007" r="8750" b="13486"/>
          <a:stretch/>
        </p:blipFill>
        <p:spPr>
          <a:xfrm>
            <a:off x="146235" y="1004998"/>
            <a:ext cx="5422551" cy="2509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5ED474-2406-478E-A75D-C2BF7B2B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5" y="3594168"/>
            <a:ext cx="2224358" cy="202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40BFB5-3CC2-4BBD-999C-4155A326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3" y="3532509"/>
            <a:ext cx="2610433" cy="208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70;p14">
            <a:extLst>
              <a:ext uri="{FF2B5EF4-FFF2-40B4-BE49-F238E27FC236}">
                <a16:creationId xmlns:a16="http://schemas.microsoft.com/office/drawing/2014/main" id="{E90398BC-B32F-4A64-BEAF-0A79ED14CE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V="1">
            <a:off x="1630143" y="4656666"/>
            <a:ext cx="2022940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041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76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E4456F2-44C0-45AB-B6B9-9BD8D17643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681" y="1957123"/>
            <a:ext cx="681317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oogle Shape;70;p14">
            <a:extLst>
              <a:ext uri="{FF2B5EF4-FFF2-40B4-BE49-F238E27FC236}">
                <a16:creationId xmlns:a16="http://schemas.microsoft.com/office/drawing/2014/main" id="{F07B55BC-7E2D-4147-9551-5C63C2558C1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7325" y="905809"/>
            <a:ext cx="9143999" cy="1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6CB592C2-8086-4AC7-83A4-F7E9B6C1CF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6" t="15546" r="2461" b="15786"/>
          <a:stretch/>
        </p:blipFill>
        <p:spPr>
          <a:xfrm>
            <a:off x="0" y="5767625"/>
            <a:ext cx="12192000" cy="10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raphical user interface, application, Wor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149C1F65-B334-49FB-8886-842CBDC4D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59" t="14835" r="27280" b="8758"/>
          <a:stretch/>
        </p:blipFill>
        <p:spPr>
          <a:xfrm>
            <a:off x="7637929" y="1072907"/>
            <a:ext cx="4347880" cy="4546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5D76B809-570C-4644-A3C0-54C69AA26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91" y="1061673"/>
            <a:ext cx="7288303" cy="45609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Inter"/>
              </a:rPr>
              <a:t>The distribution of transaction for each month was similar, 33% of transaction in August and September and approx. 34% of transaction were made in the month of October.</a:t>
            </a:r>
          </a:p>
          <a:p>
            <a:pPr marL="0" indent="0" algn="just">
              <a:buNone/>
            </a:pPr>
            <a:endParaRPr lang="en-US" sz="2000" dirty="0">
              <a:latin typeface="Inter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Tableau Book"/>
              </a:rPr>
              <a:t>The way the transactions occurred were mostly </a:t>
            </a:r>
            <a:r>
              <a:rPr lang="en-US" sz="2000" dirty="0">
                <a:latin typeface="Inter"/>
              </a:rPr>
              <a:t>using Sales-Pos mode and  Pos mode. in the other hand the minimum transaction were made using phone.</a:t>
            </a:r>
          </a:p>
          <a:p>
            <a:pPr marL="0" indent="0" algn="just">
              <a:buNone/>
            </a:pPr>
            <a:endParaRPr lang="en-US" sz="2000" dirty="0">
              <a:latin typeface="Inter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Inter"/>
              </a:rPr>
              <a:t>Friday and Wednesday had the maximum number of transaction and minimum number of transaction were made on Monday.</a:t>
            </a:r>
          </a:p>
          <a:p>
            <a:pPr marL="0" indent="0" algn="just">
              <a:buNone/>
            </a:pPr>
            <a:endParaRPr lang="en-US" sz="2000" dirty="0">
              <a:latin typeface="Inter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Inter"/>
              </a:rPr>
              <a:t>Maximum customer belongs to NSW and VIC whereas the minimum customer belongs to TAS.</a:t>
            </a:r>
          </a:p>
        </p:txBody>
      </p:sp>
    </p:spTree>
    <p:extLst>
      <p:ext uri="{BB962C8B-B14F-4D97-AF65-F5344CB8AC3E}">
        <p14:creationId xmlns:p14="http://schemas.microsoft.com/office/powerpoint/2010/main" val="278287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{E09F20F4-07B8-486E-B05F-4B340A1650F6}tf22529792_win32</Template>
  <TotalTime>2469</TotalTime>
  <Words>210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Inter</vt:lpstr>
      <vt:lpstr>Selawik Light</vt:lpstr>
      <vt:lpstr>Tableau Book</vt:lpstr>
      <vt:lpstr>Wingdings</vt:lpstr>
      <vt:lpstr>Metropolitan</vt:lpstr>
      <vt:lpstr>Exploratory Data Analysis</vt:lpstr>
      <vt:lpstr>Title Lorem Ipsum Dolor</vt:lpstr>
      <vt:lpstr>GENERAL FINDINGS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Renzo Bejarano Varela</dc:creator>
  <cp:lastModifiedBy>Renzo Bejarano Varela</cp:lastModifiedBy>
  <cp:revision>4</cp:revision>
  <dcterms:created xsi:type="dcterms:W3CDTF">2021-08-26T09:40:01Z</dcterms:created>
  <dcterms:modified xsi:type="dcterms:W3CDTF">2021-08-28T02:49:48Z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